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6858000" cx="12192000"/>
  <p:notesSz cx="6858000" cy="9144000"/>
  <p:embeddedFontLst>
    <p:embeddedFont>
      <p:font typeface="Helvetica Neue"/>
      <p:regular r:id="rId24"/>
      <p:bold r:id="rId25"/>
      <p:italic r:id="rId26"/>
      <p:boldItalic r:id="rId27"/>
    </p:embeddedFont>
    <p:embeddedFont>
      <p:font typeface="Helvetica Neue Light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208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208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HelveticaNeue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HelveticaNeue-italic.fntdata"/><Relationship Id="rId25" Type="http://schemas.openxmlformats.org/officeDocument/2006/relationships/font" Target="fonts/HelveticaNeue-bold.fntdata"/><Relationship Id="rId28" Type="http://schemas.openxmlformats.org/officeDocument/2006/relationships/font" Target="fonts/HelveticaNeueLight-regular.fntdata"/><Relationship Id="rId27" Type="http://schemas.openxmlformats.org/officeDocument/2006/relationships/font" Target="fonts/HelveticaNeue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HelveticaNeue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lveticaNeueLight-boldItalic.fntdata"/><Relationship Id="rId30" Type="http://schemas.openxmlformats.org/officeDocument/2006/relationships/font" Target="fonts/HelveticaNeueLight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1e58d60e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1e58d60e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e58d60e5b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1e58d60e5b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e58d60e5b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1e58d60e5b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1e58d60e5b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1e58d60e5b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1e58d60e5b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1e58d60e5b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1e58d60e5b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1e58d60e5b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1e58d60e5b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1e58d60e5b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1e58d60e5b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1e58d60e5b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1e58d60e5b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1e58d60e5b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e58d60e5b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e58d60e5b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e58d60e5b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1e58d60e5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1e58d60e5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1e58d60e5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1e58d60e5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1e58d60e5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1e58d60e5b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1e58d60e5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1e58d60e5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1e58d60e5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e58d60e5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1e58d60e5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1e58d60e5b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1e58d60e5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1e58d60e5b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1e58d60e5b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5.jpg"/><Relationship Id="rId4" Type="http://schemas.openxmlformats.org/officeDocument/2006/relationships/image" Target="../media/image23.png"/><Relationship Id="rId5" Type="http://schemas.openxmlformats.org/officeDocument/2006/relationships/image" Target="../media/image1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1.png"/><Relationship Id="rId4" Type="http://schemas.openxmlformats.org/officeDocument/2006/relationships/image" Target="../media/image28.png"/><Relationship Id="rId9" Type="http://schemas.openxmlformats.org/officeDocument/2006/relationships/image" Target="../media/image20.png"/><Relationship Id="rId5" Type="http://schemas.openxmlformats.org/officeDocument/2006/relationships/image" Target="../media/image19.jpg"/><Relationship Id="rId6" Type="http://schemas.openxmlformats.org/officeDocument/2006/relationships/image" Target="../media/image29.png"/><Relationship Id="rId7" Type="http://schemas.openxmlformats.org/officeDocument/2006/relationships/image" Target="../media/image26.png"/><Relationship Id="rId8" Type="http://schemas.openxmlformats.org/officeDocument/2006/relationships/image" Target="../media/image25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1180" l="0" r="0" t="318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4600" y="2550646"/>
            <a:ext cx="9680189" cy="1792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type="ctrTitle"/>
          </p:nvPr>
        </p:nvSpPr>
        <p:spPr>
          <a:xfrm>
            <a:off x="4572000" y="2549769"/>
            <a:ext cx="7330831" cy="1600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b="1" sz="3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5908431" y="4452630"/>
            <a:ext cx="5994400" cy="343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1573"/>
              </a:buClr>
              <a:buSzPts val="1700"/>
              <a:buNone/>
              <a:defRPr b="1" sz="1700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78116" y="4800600"/>
            <a:ext cx="5124715" cy="2133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"/>
          <p:cNvSpPr txBox="1"/>
          <p:nvPr>
            <p:ph idx="2" type="body"/>
          </p:nvPr>
        </p:nvSpPr>
        <p:spPr>
          <a:xfrm>
            <a:off x="5189412" y="4826977"/>
            <a:ext cx="6713419" cy="1108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1573"/>
              </a:buClr>
              <a:buSzPts val="1700"/>
              <a:buNone/>
              <a:defRPr sz="1700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1"/>
          <p:cNvSpPr txBox="1"/>
          <p:nvPr>
            <p:ph idx="10" type="dt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11"/>
          <p:cNvSpPr txBox="1"/>
          <p:nvPr>
            <p:ph idx="11" type="ftr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11"/>
          <p:cNvSpPr txBox="1"/>
          <p:nvPr>
            <p:ph idx="12" type="sldNum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Title and Content">
  <p:cSld name="10_Title and Conten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b="0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134" name="Google Shape;134;p12"/>
          <p:cNvGrpSpPr/>
          <p:nvPr/>
        </p:nvGrpSpPr>
        <p:grpSpPr>
          <a:xfrm>
            <a:off x="2779184" y="6550026"/>
            <a:ext cx="9412817" cy="49213"/>
            <a:chOff x="2083888" y="6550671"/>
            <a:chExt cx="7060112" cy="48665"/>
          </a:xfrm>
        </p:grpSpPr>
        <p:sp>
          <p:nvSpPr>
            <p:cNvPr id="135" name="Google Shape;135;p12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2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2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icture 7.png" id="138" name="Google Shape;13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" name="Google Shape;139;p12"/>
          <p:cNvGrpSpPr/>
          <p:nvPr/>
        </p:nvGrpSpPr>
        <p:grpSpPr>
          <a:xfrm>
            <a:off x="2844800" y="6553200"/>
            <a:ext cx="9347201" cy="46038"/>
            <a:chOff x="1905000" y="6553200"/>
            <a:chExt cx="7010400" cy="45719"/>
          </a:xfrm>
        </p:grpSpPr>
        <p:sp>
          <p:nvSpPr>
            <p:cNvPr id="140" name="Google Shape;140;p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" name="Google Shape;143;p12"/>
          <p:cNvGrpSpPr/>
          <p:nvPr/>
        </p:nvGrpSpPr>
        <p:grpSpPr>
          <a:xfrm>
            <a:off x="0" y="1295400"/>
            <a:ext cx="9347201" cy="46038"/>
            <a:chOff x="1905000" y="6553200"/>
            <a:chExt cx="7010400" cy="45719"/>
          </a:xfrm>
        </p:grpSpPr>
        <p:sp>
          <p:nvSpPr>
            <p:cNvPr id="144" name="Google Shape;144;p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7" name="Google Shape;147;p12"/>
          <p:cNvSpPr txBox="1"/>
          <p:nvPr>
            <p:ph idx="1" type="body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12"/>
          <p:cNvSpPr txBox="1"/>
          <p:nvPr>
            <p:ph idx="2" type="body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Title and Content">
  <p:cSld name="11_Title and Conten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b="0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151" name="Google Shape;151;p13"/>
          <p:cNvGrpSpPr/>
          <p:nvPr/>
        </p:nvGrpSpPr>
        <p:grpSpPr>
          <a:xfrm>
            <a:off x="2779184" y="6550026"/>
            <a:ext cx="9412817" cy="49213"/>
            <a:chOff x="2083888" y="6550671"/>
            <a:chExt cx="7060112" cy="48665"/>
          </a:xfrm>
        </p:grpSpPr>
        <p:sp>
          <p:nvSpPr>
            <p:cNvPr id="152" name="Google Shape;152;p13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icture 7.png" id="155" name="Google Shape;15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" name="Google Shape;156;p13"/>
          <p:cNvGrpSpPr/>
          <p:nvPr/>
        </p:nvGrpSpPr>
        <p:grpSpPr>
          <a:xfrm>
            <a:off x="2844800" y="6553200"/>
            <a:ext cx="9347201" cy="46038"/>
            <a:chOff x="1905000" y="6553200"/>
            <a:chExt cx="7010400" cy="45719"/>
          </a:xfrm>
        </p:grpSpPr>
        <p:sp>
          <p:nvSpPr>
            <p:cNvPr id="157" name="Google Shape;157;p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" name="Google Shape;160;p13"/>
          <p:cNvGrpSpPr/>
          <p:nvPr/>
        </p:nvGrpSpPr>
        <p:grpSpPr>
          <a:xfrm>
            <a:off x="0" y="1295400"/>
            <a:ext cx="9347201" cy="46038"/>
            <a:chOff x="1905000" y="6553200"/>
            <a:chExt cx="7010400" cy="45719"/>
          </a:xfrm>
        </p:grpSpPr>
        <p:sp>
          <p:nvSpPr>
            <p:cNvPr id="161" name="Google Shape;161;p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4" name="Google Shape;164;p13"/>
          <p:cNvSpPr txBox="1"/>
          <p:nvPr>
            <p:ph idx="1" type="body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p13"/>
          <p:cNvSpPr txBox="1"/>
          <p:nvPr>
            <p:ph idx="2" type="body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">
  <p:cSld name="12_Title and Conten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b="0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168" name="Google Shape;168;p14"/>
          <p:cNvGrpSpPr/>
          <p:nvPr/>
        </p:nvGrpSpPr>
        <p:grpSpPr>
          <a:xfrm>
            <a:off x="2779184" y="6550026"/>
            <a:ext cx="9412817" cy="49213"/>
            <a:chOff x="2083888" y="6550671"/>
            <a:chExt cx="7060112" cy="48665"/>
          </a:xfrm>
        </p:grpSpPr>
        <p:sp>
          <p:nvSpPr>
            <p:cNvPr id="169" name="Google Shape;169;p14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icture 7.png" id="172" name="Google Shape;17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14"/>
          <p:cNvGrpSpPr/>
          <p:nvPr/>
        </p:nvGrpSpPr>
        <p:grpSpPr>
          <a:xfrm>
            <a:off x="2844800" y="6553200"/>
            <a:ext cx="9347201" cy="46038"/>
            <a:chOff x="1905000" y="6553200"/>
            <a:chExt cx="7010400" cy="45719"/>
          </a:xfrm>
        </p:grpSpPr>
        <p:sp>
          <p:nvSpPr>
            <p:cNvPr id="174" name="Google Shape;174;p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" name="Google Shape;177;p14"/>
          <p:cNvGrpSpPr/>
          <p:nvPr/>
        </p:nvGrpSpPr>
        <p:grpSpPr>
          <a:xfrm>
            <a:off x="0" y="1295400"/>
            <a:ext cx="9347201" cy="46038"/>
            <a:chOff x="1905000" y="6553200"/>
            <a:chExt cx="7010400" cy="45719"/>
          </a:xfrm>
        </p:grpSpPr>
        <p:sp>
          <p:nvSpPr>
            <p:cNvPr id="178" name="Google Shape;178;p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1" name="Google Shape;181;p14"/>
          <p:cNvSpPr txBox="1"/>
          <p:nvPr>
            <p:ph idx="1" type="body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14"/>
          <p:cNvSpPr txBox="1"/>
          <p:nvPr>
            <p:ph idx="2" type="body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ection Header">
  <p:cSld name="2_Section Head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Server\D\jyoti\FI023_BITS_v1\styleguide img\IMG_5627_b.jpg" id="184" name="Google Shape;184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5"/>
          <p:cNvSpPr/>
          <p:nvPr/>
        </p:nvSpPr>
        <p:spPr>
          <a:xfrm>
            <a:off x="0" y="4281488"/>
            <a:ext cx="12192000" cy="257651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5"/>
          <p:cNvSpPr/>
          <p:nvPr/>
        </p:nvSpPr>
        <p:spPr>
          <a:xfrm>
            <a:off x="3871787" y="6784757"/>
            <a:ext cx="38608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5"/>
          <p:cNvSpPr/>
          <p:nvPr/>
        </p:nvSpPr>
        <p:spPr>
          <a:xfrm>
            <a:off x="10987" y="6784757"/>
            <a:ext cx="38608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5"/>
          <p:cNvSpPr/>
          <p:nvPr/>
        </p:nvSpPr>
        <p:spPr>
          <a:xfrm>
            <a:off x="7732587" y="6784757"/>
            <a:ext cx="38608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9" name="Google Shape;189;p15"/>
          <p:cNvGrpSpPr/>
          <p:nvPr/>
        </p:nvGrpSpPr>
        <p:grpSpPr>
          <a:xfrm>
            <a:off x="9144000" y="734076"/>
            <a:ext cx="2946400" cy="732977"/>
            <a:chOff x="76200" y="2209800"/>
            <a:chExt cx="2209800" cy="732979"/>
          </a:xfrm>
        </p:grpSpPr>
        <p:sp>
          <p:nvSpPr>
            <p:cNvPr id="190" name="Google Shape;190;p15"/>
            <p:cNvSpPr txBox="1"/>
            <p:nvPr/>
          </p:nvSpPr>
          <p:spPr>
            <a:xfrm>
              <a:off x="76200" y="2209800"/>
              <a:ext cx="2209800" cy="553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BITS</a:t>
              </a:r>
              <a:r>
                <a:rPr b="0" i="0" lang="en-US" sz="3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Pilani</a:t>
              </a:r>
              <a:endParaRPr/>
            </a:p>
          </p:txBody>
        </p:sp>
        <p:sp>
          <p:nvSpPr>
            <p:cNvPr id="191" name="Google Shape;191;p15"/>
            <p:cNvSpPr txBox="1"/>
            <p:nvPr/>
          </p:nvSpPr>
          <p:spPr>
            <a:xfrm>
              <a:off x="235580" y="2711946"/>
              <a:ext cx="1905000" cy="2308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Pilani | Dubai | Goa | Hyderabad</a:t>
              </a:r>
              <a:endParaRPr/>
            </a:p>
          </p:txBody>
        </p:sp>
      </p:grpSp>
      <p:sp>
        <p:nvSpPr>
          <p:cNvPr id="192" name="Google Shape;192;p15"/>
          <p:cNvSpPr txBox="1"/>
          <p:nvPr>
            <p:ph idx="1" type="body"/>
          </p:nvPr>
        </p:nvSpPr>
        <p:spPr>
          <a:xfrm>
            <a:off x="406400" y="4648200"/>
            <a:ext cx="11277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Title and Content">
  <p:cSld name="17_Title and Content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6"/>
          <p:cNvPicPr preferRelativeResize="0"/>
          <p:nvPr/>
        </p:nvPicPr>
        <p:blipFill rotWithShape="1">
          <a:blip r:embed="rId2">
            <a:alphaModFix amt="50000"/>
          </a:blip>
          <a:srcRect b="-542" l="0" r="0" t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817420"/>
            <a:ext cx="12192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60569"/>
            <a:ext cx="10668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6"/>
          <p:cNvSpPr txBox="1"/>
          <p:nvPr>
            <p:ph type="title"/>
          </p:nvPr>
        </p:nvSpPr>
        <p:spPr>
          <a:xfrm>
            <a:off x="838200" y="160569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b="1" sz="3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16"/>
          <p:cNvSpPr txBox="1"/>
          <p:nvPr>
            <p:ph idx="1" type="body"/>
          </p:nvPr>
        </p:nvSpPr>
        <p:spPr>
          <a:xfrm>
            <a:off x="857739" y="1600201"/>
            <a:ext cx="10160000" cy="2728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16"/>
          <p:cNvSpPr txBox="1"/>
          <p:nvPr>
            <p:ph idx="2" type="body"/>
          </p:nvPr>
        </p:nvSpPr>
        <p:spPr>
          <a:xfrm>
            <a:off x="329247" y="1143001"/>
            <a:ext cx="11196956" cy="395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1573"/>
              </a:buClr>
              <a:buSzPts val="2000"/>
              <a:buNone/>
              <a:defRPr b="1" sz="2000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Title and Content">
  <p:cSld name="19_Title and Content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17"/>
          <p:cNvPicPr preferRelativeResize="0"/>
          <p:nvPr/>
        </p:nvPicPr>
        <p:blipFill rotWithShape="1">
          <a:blip r:embed="rId2">
            <a:alphaModFix amt="50000"/>
          </a:blip>
          <a:srcRect b="-542" l="0" r="0" t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817420"/>
            <a:ext cx="12192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60569"/>
            <a:ext cx="10668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7"/>
          <p:cNvSpPr txBox="1"/>
          <p:nvPr>
            <p:ph type="title"/>
          </p:nvPr>
        </p:nvSpPr>
        <p:spPr>
          <a:xfrm>
            <a:off x="838200" y="160569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b="1" sz="3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17"/>
          <p:cNvSpPr txBox="1"/>
          <p:nvPr>
            <p:ph idx="1" type="body"/>
          </p:nvPr>
        </p:nvSpPr>
        <p:spPr>
          <a:xfrm>
            <a:off x="857739" y="1600201"/>
            <a:ext cx="10160000" cy="2728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6" name="Google Shape;206;p17"/>
          <p:cNvSpPr txBox="1"/>
          <p:nvPr>
            <p:ph idx="2" type="body"/>
          </p:nvPr>
        </p:nvSpPr>
        <p:spPr>
          <a:xfrm>
            <a:off x="329247" y="1143001"/>
            <a:ext cx="11196956" cy="395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1573"/>
              </a:buClr>
              <a:buSzPts val="2000"/>
              <a:buNone/>
              <a:defRPr b="1" sz="2000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Title and Content">
  <p:cSld name="22_Title and Content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8"/>
          <p:cNvPicPr preferRelativeResize="0"/>
          <p:nvPr/>
        </p:nvPicPr>
        <p:blipFill rotWithShape="1">
          <a:blip r:embed="rId2">
            <a:alphaModFix amt="50000"/>
          </a:blip>
          <a:srcRect b="-542" l="0" r="0" t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817420"/>
            <a:ext cx="12192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60569"/>
            <a:ext cx="10668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8"/>
          <p:cNvSpPr txBox="1"/>
          <p:nvPr>
            <p:ph type="title"/>
          </p:nvPr>
        </p:nvSpPr>
        <p:spPr>
          <a:xfrm>
            <a:off x="838200" y="160569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b="1" sz="3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18"/>
          <p:cNvSpPr txBox="1"/>
          <p:nvPr>
            <p:ph idx="1" type="body"/>
          </p:nvPr>
        </p:nvSpPr>
        <p:spPr>
          <a:xfrm>
            <a:off x="857739" y="1600201"/>
            <a:ext cx="10160000" cy="2728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3" name="Google Shape;213;p18"/>
          <p:cNvSpPr txBox="1"/>
          <p:nvPr>
            <p:ph idx="2" type="body"/>
          </p:nvPr>
        </p:nvSpPr>
        <p:spPr>
          <a:xfrm>
            <a:off x="329247" y="1143001"/>
            <a:ext cx="11196956" cy="395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1573"/>
              </a:buClr>
              <a:buSzPts val="2000"/>
              <a:buNone/>
              <a:defRPr b="1" sz="2000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Title and Content">
  <p:cSld name="27_Title and Content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19"/>
          <p:cNvPicPr preferRelativeResize="0"/>
          <p:nvPr/>
        </p:nvPicPr>
        <p:blipFill rotWithShape="1">
          <a:blip r:embed="rId2">
            <a:alphaModFix amt="50000"/>
          </a:blip>
          <a:srcRect b="-542" l="0" r="0" t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817420"/>
            <a:ext cx="12192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60569"/>
            <a:ext cx="10668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9"/>
          <p:cNvSpPr txBox="1"/>
          <p:nvPr>
            <p:ph type="title"/>
          </p:nvPr>
        </p:nvSpPr>
        <p:spPr>
          <a:xfrm>
            <a:off x="838200" y="160569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b="1" sz="3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19"/>
          <p:cNvSpPr txBox="1"/>
          <p:nvPr>
            <p:ph idx="1" type="body"/>
          </p:nvPr>
        </p:nvSpPr>
        <p:spPr>
          <a:xfrm>
            <a:off x="857739" y="1600201"/>
            <a:ext cx="10160000" cy="2728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0" name="Google Shape;220;p19"/>
          <p:cNvSpPr txBox="1"/>
          <p:nvPr>
            <p:ph idx="2" type="body"/>
          </p:nvPr>
        </p:nvSpPr>
        <p:spPr>
          <a:xfrm>
            <a:off x="329247" y="1143001"/>
            <a:ext cx="11196956" cy="395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1573"/>
              </a:buClr>
              <a:buSzPts val="2000"/>
              <a:buNone/>
              <a:defRPr b="1" sz="2000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Title and Content">
  <p:cSld name="32_Title and Content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0"/>
          <p:cNvPicPr preferRelativeResize="0"/>
          <p:nvPr/>
        </p:nvPicPr>
        <p:blipFill rotWithShape="1">
          <a:blip r:embed="rId2">
            <a:alphaModFix amt="50000"/>
          </a:blip>
          <a:srcRect b="-542" l="0" r="0" t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817420"/>
            <a:ext cx="12192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60569"/>
            <a:ext cx="10668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0"/>
          <p:cNvSpPr txBox="1"/>
          <p:nvPr>
            <p:ph type="title"/>
          </p:nvPr>
        </p:nvSpPr>
        <p:spPr>
          <a:xfrm>
            <a:off x="838200" y="160569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b="1" sz="3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20"/>
          <p:cNvSpPr txBox="1"/>
          <p:nvPr>
            <p:ph idx="1" type="body"/>
          </p:nvPr>
        </p:nvSpPr>
        <p:spPr>
          <a:xfrm>
            <a:off x="857739" y="1600201"/>
            <a:ext cx="10160000" cy="2728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7" name="Google Shape;227;p20"/>
          <p:cNvSpPr txBox="1"/>
          <p:nvPr>
            <p:ph idx="2" type="body"/>
          </p:nvPr>
        </p:nvSpPr>
        <p:spPr>
          <a:xfrm>
            <a:off x="329247" y="1143001"/>
            <a:ext cx="11196956" cy="395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1573"/>
              </a:buClr>
              <a:buSzPts val="2000"/>
              <a:buNone/>
              <a:defRPr b="1" sz="2000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"/>
          <p:cNvPicPr preferRelativeResize="0"/>
          <p:nvPr/>
        </p:nvPicPr>
        <p:blipFill rotWithShape="1">
          <a:blip r:embed="rId2">
            <a:alphaModFix amt="50000"/>
          </a:blip>
          <a:srcRect b="-542" l="0" r="0" t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817420"/>
            <a:ext cx="12192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60569"/>
            <a:ext cx="10668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>
            <p:ph type="title"/>
          </p:nvPr>
        </p:nvSpPr>
        <p:spPr>
          <a:xfrm>
            <a:off x="838200" y="160569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b="1" sz="3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" type="body"/>
          </p:nvPr>
        </p:nvSpPr>
        <p:spPr>
          <a:xfrm>
            <a:off x="857739" y="1600201"/>
            <a:ext cx="10160000" cy="2728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2" type="body"/>
          </p:nvPr>
        </p:nvSpPr>
        <p:spPr>
          <a:xfrm>
            <a:off x="329247" y="1143001"/>
            <a:ext cx="11196956" cy="395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1573"/>
              </a:buClr>
              <a:buSzPts val="2000"/>
              <a:buNone/>
              <a:defRPr b="1" sz="2000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2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1" name="Google Shape;231;p2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2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2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22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22"/>
          <p:cNvSpPr txBox="1"/>
          <p:nvPr>
            <p:ph idx="12" type="sldNum"/>
          </p:nvPr>
        </p:nvSpPr>
        <p:spPr>
          <a:xfrm>
            <a:off x="8778240" y="6377940"/>
            <a:ext cx="280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ules_Single_B.png" id="239" name="Google Shape;239;p23"/>
          <p:cNvPicPr preferRelativeResize="0"/>
          <p:nvPr/>
        </p:nvPicPr>
        <p:blipFill rotWithShape="1">
          <a:blip r:embed="rId2">
            <a:alphaModFix/>
          </a:blip>
          <a:srcRect b="0" l="-4004" r="10010" t="0"/>
          <a:stretch/>
        </p:blipFill>
        <p:spPr>
          <a:xfrm>
            <a:off x="287867" y="947738"/>
            <a:ext cx="11449053" cy="4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3"/>
          <p:cNvPicPr preferRelativeResize="0"/>
          <p:nvPr/>
        </p:nvPicPr>
        <p:blipFill rotWithShape="1">
          <a:blip r:embed="rId3">
            <a:alphaModFix/>
          </a:blip>
          <a:srcRect b="12462" l="4668" r="6576" t="13753"/>
          <a:stretch/>
        </p:blipFill>
        <p:spPr>
          <a:xfrm>
            <a:off x="105833" y="222250"/>
            <a:ext cx="838200" cy="696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ules_Single_A.png" id="241" name="Google Shape;241;p23"/>
          <p:cNvPicPr preferRelativeResize="0"/>
          <p:nvPr/>
        </p:nvPicPr>
        <p:blipFill rotWithShape="1">
          <a:blip r:embed="rId4">
            <a:alphaModFix/>
          </a:blip>
          <a:srcRect b="0" l="25533" r="-57146" t="0"/>
          <a:stretch/>
        </p:blipFill>
        <p:spPr>
          <a:xfrm>
            <a:off x="2129367" y="6488113"/>
            <a:ext cx="15231530" cy="90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500" y="6324600"/>
            <a:ext cx="1438275" cy="442913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3"/>
          <p:cNvSpPr txBox="1"/>
          <p:nvPr>
            <p:ph idx="1" type="body"/>
          </p:nvPr>
        </p:nvSpPr>
        <p:spPr>
          <a:xfrm>
            <a:off x="486833" y="1538288"/>
            <a:ext cx="11220300" cy="14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556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/>
            </a:lvl1pPr>
            <a:lvl2pPr indent="-342900" lvl="1" marL="9144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42900" lvl="3" marL="1828800" rtl="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4" name="Google Shape;244;p23"/>
          <p:cNvSpPr txBox="1"/>
          <p:nvPr>
            <p:ph type="title"/>
          </p:nvPr>
        </p:nvSpPr>
        <p:spPr>
          <a:xfrm>
            <a:off x="1016000" y="318927"/>
            <a:ext cx="107019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3600"/>
            </a:lvl1pPr>
            <a:lvl2pPr lvl="1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23"/>
          <p:cNvSpPr txBox="1"/>
          <p:nvPr>
            <p:ph idx="11" type="ftr"/>
          </p:nvPr>
        </p:nvSpPr>
        <p:spPr>
          <a:xfrm>
            <a:off x="2129367" y="6578600"/>
            <a:ext cx="90423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itle_Slide.png" id="247" name="Google Shape;247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417" y="254000"/>
            <a:ext cx="11618384" cy="6526212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"/>
          <p:cNvSpPr/>
          <p:nvPr/>
        </p:nvSpPr>
        <p:spPr>
          <a:xfrm>
            <a:off x="4643967" y="223838"/>
            <a:ext cx="2834400" cy="98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Rules_Single_A.png" id="249" name="Google Shape;249;p24"/>
          <p:cNvPicPr preferRelativeResize="0"/>
          <p:nvPr/>
        </p:nvPicPr>
        <p:blipFill rotWithShape="1">
          <a:blip r:embed="rId3">
            <a:alphaModFix/>
          </a:blip>
          <a:srcRect b="0" l="25533" r="-57146" t="0"/>
          <a:stretch/>
        </p:blipFill>
        <p:spPr>
          <a:xfrm>
            <a:off x="2169584" y="481013"/>
            <a:ext cx="13379454" cy="100012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4"/>
          <p:cNvSpPr/>
          <p:nvPr/>
        </p:nvSpPr>
        <p:spPr>
          <a:xfrm>
            <a:off x="9082617" y="4884738"/>
            <a:ext cx="2771988" cy="1928534"/>
          </a:xfrm>
          <a:custGeom>
            <a:rect b="b" l="l" r="r" t="t"/>
            <a:pathLst>
              <a:path extrusionOk="0" h="1444595" w="2080291">
                <a:moveTo>
                  <a:pt x="0" y="54731"/>
                </a:moveTo>
                <a:cubicBezTo>
                  <a:pt x="520700" y="67431"/>
                  <a:pt x="1056640" y="-11309"/>
                  <a:pt x="1577340" y="1391"/>
                </a:cubicBezTo>
                <a:lnTo>
                  <a:pt x="1935480" y="115691"/>
                </a:lnTo>
                <a:cubicBezTo>
                  <a:pt x="1932940" y="209671"/>
                  <a:pt x="2082800" y="334132"/>
                  <a:pt x="2080260" y="428112"/>
                </a:cubicBezTo>
                <a:lnTo>
                  <a:pt x="1973580" y="1444595"/>
                </a:lnTo>
                <a:lnTo>
                  <a:pt x="0" y="1444595"/>
                </a:lnTo>
                <a:cubicBezTo>
                  <a:pt x="0" y="1319127"/>
                  <a:pt x="99060" y="1117460"/>
                  <a:pt x="99060" y="991992"/>
                </a:cubicBezTo>
                <a:lnTo>
                  <a:pt x="0" y="5473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udio.png" id="251" name="Google Shape;25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54584" y="5389563"/>
            <a:ext cx="1314449" cy="10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4"/>
          <p:cNvPicPr preferRelativeResize="0"/>
          <p:nvPr/>
        </p:nvPicPr>
        <p:blipFill rotWithShape="1">
          <a:blip r:embed="rId5">
            <a:alphaModFix/>
          </a:blip>
          <a:srcRect b="0" l="24477" r="23794" t="0"/>
          <a:stretch/>
        </p:blipFill>
        <p:spPr>
          <a:xfrm>
            <a:off x="11565467" y="5121275"/>
            <a:ext cx="3683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wirl_3.png" id="253" name="Google Shape;253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9953708">
            <a:off x="9926559" y="6387362"/>
            <a:ext cx="502866" cy="2967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wirl_3.png" id="254" name="Google Shape;254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3063516">
            <a:off x="10614274" y="5419018"/>
            <a:ext cx="649321" cy="306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4"/>
          <p:cNvPicPr preferRelativeResize="0"/>
          <p:nvPr/>
        </p:nvPicPr>
        <p:blipFill rotWithShape="1">
          <a:blip r:embed="rId8">
            <a:alphaModFix/>
          </a:blip>
          <a:srcRect b="12462" l="4668" r="6576" t="13753"/>
          <a:stretch/>
        </p:blipFill>
        <p:spPr>
          <a:xfrm>
            <a:off x="10585451" y="5832475"/>
            <a:ext cx="897467" cy="744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0" y="6415088"/>
            <a:ext cx="1150938" cy="354012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4"/>
          <p:cNvSpPr txBox="1"/>
          <p:nvPr>
            <p:ph type="ctrTitle"/>
          </p:nvPr>
        </p:nvSpPr>
        <p:spPr>
          <a:xfrm>
            <a:off x="931333" y="2618826"/>
            <a:ext cx="103293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3600">
                <a:solidFill>
                  <a:schemeClr val="accent2"/>
                </a:solidFill>
              </a:defRPr>
            </a:lvl1pPr>
            <a:lvl2pPr lvl="1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24"/>
          <p:cNvSpPr txBox="1"/>
          <p:nvPr>
            <p:ph idx="1" type="subTitle"/>
          </p:nvPr>
        </p:nvSpPr>
        <p:spPr>
          <a:xfrm>
            <a:off x="931333" y="3352800"/>
            <a:ext cx="103293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1pPr>
            <a:lvl2pPr lvl="1" rtl="0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95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95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95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9" name="Google Shape;259;p24"/>
          <p:cNvSpPr txBox="1"/>
          <p:nvPr>
            <p:ph idx="11" type="ftr"/>
          </p:nvPr>
        </p:nvSpPr>
        <p:spPr>
          <a:xfrm>
            <a:off x="1606551" y="6364288"/>
            <a:ext cx="8267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2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63" name="Google Shape;263;p2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 sz="1900"/>
            </a:lvl1pPr>
            <a:lvl2pPr lvl="1" rtl="0">
              <a:buNone/>
              <a:defRPr sz="1900"/>
            </a:lvl2pPr>
            <a:lvl3pPr lvl="2" rtl="0">
              <a:buNone/>
              <a:defRPr sz="1900"/>
            </a:lvl3pPr>
            <a:lvl4pPr lvl="3" rtl="0">
              <a:buNone/>
              <a:defRPr sz="1900"/>
            </a:lvl4pPr>
            <a:lvl5pPr lvl="4" rtl="0">
              <a:buNone/>
              <a:defRPr sz="1900"/>
            </a:lvl5pPr>
            <a:lvl6pPr lvl="5" rtl="0">
              <a:buNone/>
              <a:defRPr sz="1900"/>
            </a:lvl6pPr>
            <a:lvl7pPr lvl="6" rtl="0">
              <a:buNone/>
              <a:defRPr sz="1900"/>
            </a:lvl7pPr>
            <a:lvl8pPr lvl="7" rtl="0">
              <a:buNone/>
              <a:defRPr sz="1900"/>
            </a:lvl8pPr>
            <a:lvl9pPr lvl="8" rtl="0">
              <a:buNone/>
              <a:defRPr sz="19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 amt="50000"/>
          </a:blip>
          <a:srcRect b="-542" l="0" r="0" t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0860"/>
              </a:buClr>
              <a:buSzPts val="5400"/>
              <a:buFont typeface="Helvetica Neue"/>
              <a:buNone/>
              <a:defRPr b="1" sz="5400">
                <a:solidFill>
                  <a:srgbClr val="15086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b="0" i="0" sz="2400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817420"/>
            <a:ext cx="12192000" cy="40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5"/>
          <p:cNvPicPr preferRelativeResize="0"/>
          <p:nvPr/>
        </p:nvPicPr>
        <p:blipFill rotWithShape="1">
          <a:blip r:embed="rId2">
            <a:alphaModFix amt="50000"/>
          </a:blip>
          <a:srcRect b="-542" l="0" r="0" t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817420"/>
            <a:ext cx="12192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43335" y="2482116"/>
            <a:ext cx="8848465" cy="2130566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5"/>
          <p:cNvSpPr txBox="1"/>
          <p:nvPr/>
        </p:nvSpPr>
        <p:spPr>
          <a:xfrm>
            <a:off x="1831508" y="2575123"/>
            <a:ext cx="8666988" cy="19368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Click to edit Session title</a:t>
            </a:r>
            <a:endParaRPr b="1" i="0" sz="36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/>
        </p:nvSpPr>
        <p:spPr>
          <a:xfrm>
            <a:off x="4368800" y="6596066"/>
            <a:ext cx="7823200" cy="21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25" u="none" cap="none" strike="noStrike">
                <a:solidFill>
                  <a:srgbClr val="101141"/>
                </a:solidFill>
                <a:latin typeface="Calibri"/>
                <a:ea typeface="Calibri"/>
                <a:cs typeface="Calibri"/>
                <a:sym typeface="Calibri"/>
              </a:rPr>
              <a:t>BITS </a:t>
            </a:r>
            <a:r>
              <a:rPr b="0" i="0" lang="en-US" sz="825" u="none" cap="none" strike="noStrike">
                <a:solidFill>
                  <a:srgbClr val="101141"/>
                </a:solidFill>
                <a:latin typeface="Calibri"/>
                <a:ea typeface="Calibri"/>
                <a:cs typeface="Calibri"/>
                <a:sym typeface="Calibri"/>
              </a:rPr>
              <a:t>Pilani, Pilani Campus</a:t>
            </a:r>
            <a:endParaRPr/>
          </a:p>
        </p:txBody>
      </p:sp>
      <p:grpSp>
        <p:nvGrpSpPr>
          <p:cNvPr id="41" name="Google Shape;41;p6"/>
          <p:cNvGrpSpPr/>
          <p:nvPr/>
        </p:nvGrpSpPr>
        <p:grpSpPr>
          <a:xfrm>
            <a:off x="2779184" y="6550027"/>
            <a:ext cx="9412817" cy="49213"/>
            <a:chOff x="2083888" y="6550671"/>
            <a:chExt cx="7060112" cy="48665"/>
          </a:xfrm>
        </p:grpSpPr>
        <p:sp>
          <p:nvSpPr>
            <p:cNvPr id="42" name="Google Shape;42;p6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icture 7.png" id="45" name="Google Shape;45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39204" y="2"/>
            <a:ext cx="2925233" cy="6921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Google Shape;46;p6"/>
          <p:cNvGrpSpPr/>
          <p:nvPr/>
        </p:nvGrpSpPr>
        <p:grpSpPr>
          <a:xfrm>
            <a:off x="2844800" y="6553202"/>
            <a:ext cx="9347201" cy="46039"/>
            <a:chOff x="1905000" y="6553200"/>
            <a:chExt cx="7010400" cy="45719"/>
          </a:xfrm>
        </p:grpSpPr>
        <p:sp>
          <p:nvSpPr>
            <p:cNvPr id="47" name="Google Shape;47;p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" name="Google Shape;50;p6"/>
          <p:cNvGrpSpPr/>
          <p:nvPr/>
        </p:nvGrpSpPr>
        <p:grpSpPr>
          <a:xfrm>
            <a:off x="0" y="1295402"/>
            <a:ext cx="9347201" cy="46039"/>
            <a:chOff x="1905000" y="6553200"/>
            <a:chExt cx="7010400" cy="45719"/>
          </a:xfrm>
        </p:grpSpPr>
        <p:sp>
          <p:nvSpPr>
            <p:cNvPr id="51" name="Google Shape;51;p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" name="Google Shape;54;p6"/>
          <p:cNvSpPr txBox="1"/>
          <p:nvPr>
            <p:ph idx="1" type="body"/>
          </p:nvPr>
        </p:nvSpPr>
        <p:spPr>
          <a:xfrm>
            <a:off x="406400" y="1600202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01141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2" type="body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"/>
          <p:cNvSpPr txBox="1"/>
          <p:nvPr>
            <p:ph idx="10" type="dt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" name="Google Shape;59;p6"/>
          <p:cNvSpPr txBox="1"/>
          <p:nvPr>
            <p:ph idx="11" type="ftr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and Content">
  <p:cSld name="4_Title and Conten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 txBox="1"/>
          <p:nvPr/>
        </p:nvSpPr>
        <p:spPr>
          <a:xfrm>
            <a:off x="4368800" y="6596066"/>
            <a:ext cx="7823200" cy="21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25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b="0" i="0" lang="en-US" sz="825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62" name="Google Shape;62;p7"/>
          <p:cNvGrpSpPr/>
          <p:nvPr/>
        </p:nvGrpSpPr>
        <p:grpSpPr>
          <a:xfrm>
            <a:off x="2779184" y="6550028"/>
            <a:ext cx="9412817" cy="49213"/>
            <a:chOff x="2083888" y="6550671"/>
            <a:chExt cx="7060112" cy="48665"/>
          </a:xfrm>
        </p:grpSpPr>
        <p:sp>
          <p:nvSpPr>
            <p:cNvPr id="63" name="Google Shape;63;p7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7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icture 7.png" id="66" name="Google Shape;66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39202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7"/>
          <p:cNvGrpSpPr/>
          <p:nvPr/>
        </p:nvGrpSpPr>
        <p:grpSpPr>
          <a:xfrm>
            <a:off x="2844800" y="6553200"/>
            <a:ext cx="9347201" cy="46038"/>
            <a:chOff x="1905000" y="6553200"/>
            <a:chExt cx="7010400" cy="45719"/>
          </a:xfrm>
        </p:grpSpPr>
        <p:sp>
          <p:nvSpPr>
            <p:cNvPr id="68" name="Google Shape;68;p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" name="Google Shape;71;p7"/>
          <p:cNvGrpSpPr/>
          <p:nvPr/>
        </p:nvGrpSpPr>
        <p:grpSpPr>
          <a:xfrm>
            <a:off x="0" y="1295400"/>
            <a:ext cx="9347201" cy="46038"/>
            <a:chOff x="1905000" y="6553200"/>
            <a:chExt cx="7010400" cy="45719"/>
          </a:xfrm>
        </p:grpSpPr>
        <p:sp>
          <p:nvSpPr>
            <p:cNvPr id="72" name="Google Shape;72;p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406400" y="1600203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01141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2" type="body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and Content">
  <p:cSld name="6_Title and Conte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b="0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79" name="Google Shape;79;p8"/>
          <p:cNvGrpSpPr/>
          <p:nvPr/>
        </p:nvGrpSpPr>
        <p:grpSpPr>
          <a:xfrm>
            <a:off x="2779184" y="6550026"/>
            <a:ext cx="9412817" cy="49213"/>
            <a:chOff x="2083888" y="6550671"/>
            <a:chExt cx="7060112" cy="48665"/>
          </a:xfrm>
        </p:grpSpPr>
        <p:sp>
          <p:nvSpPr>
            <p:cNvPr id="80" name="Google Shape;80;p8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icture 7.png" id="83" name="Google Shape;8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" name="Google Shape;84;p8"/>
          <p:cNvGrpSpPr/>
          <p:nvPr/>
        </p:nvGrpSpPr>
        <p:grpSpPr>
          <a:xfrm>
            <a:off x="2844800" y="6553200"/>
            <a:ext cx="9347201" cy="46038"/>
            <a:chOff x="1905000" y="6553200"/>
            <a:chExt cx="7010400" cy="45719"/>
          </a:xfrm>
        </p:grpSpPr>
        <p:sp>
          <p:nvSpPr>
            <p:cNvPr id="85" name="Google Shape;85;p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8"/>
          <p:cNvGrpSpPr/>
          <p:nvPr/>
        </p:nvGrpSpPr>
        <p:grpSpPr>
          <a:xfrm>
            <a:off x="0" y="1295400"/>
            <a:ext cx="9347201" cy="46038"/>
            <a:chOff x="1905000" y="6553200"/>
            <a:chExt cx="7010400" cy="45719"/>
          </a:xfrm>
        </p:grpSpPr>
        <p:sp>
          <p:nvSpPr>
            <p:cNvPr id="89" name="Google Shape;89;p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" name="Google Shape;92;p8"/>
          <p:cNvSpPr txBox="1"/>
          <p:nvPr>
            <p:ph idx="1" type="body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8"/>
          <p:cNvSpPr txBox="1"/>
          <p:nvPr>
            <p:ph idx="2" type="body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b="0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96" name="Google Shape;96;p9"/>
          <p:cNvGrpSpPr/>
          <p:nvPr/>
        </p:nvGrpSpPr>
        <p:grpSpPr>
          <a:xfrm>
            <a:off x="2779184" y="6550026"/>
            <a:ext cx="9412817" cy="49213"/>
            <a:chOff x="2083888" y="6550671"/>
            <a:chExt cx="7060112" cy="48665"/>
          </a:xfrm>
        </p:grpSpPr>
        <p:sp>
          <p:nvSpPr>
            <p:cNvPr id="97" name="Google Shape;97;p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9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icture 7.png" id="100" name="Google Shape;100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9"/>
          <p:cNvGrpSpPr/>
          <p:nvPr/>
        </p:nvGrpSpPr>
        <p:grpSpPr>
          <a:xfrm>
            <a:off x="2844800" y="6553200"/>
            <a:ext cx="9347201" cy="46038"/>
            <a:chOff x="1905000" y="6553200"/>
            <a:chExt cx="7010400" cy="45719"/>
          </a:xfrm>
        </p:grpSpPr>
        <p:sp>
          <p:nvSpPr>
            <p:cNvPr id="102" name="Google Shape;102;p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" name="Google Shape;105;p9"/>
          <p:cNvGrpSpPr/>
          <p:nvPr/>
        </p:nvGrpSpPr>
        <p:grpSpPr>
          <a:xfrm>
            <a:off x="0" y="1295400"/>
            <a:ext cx="9347201" cy="46038"/>
            <a:chOff x="1905000" y="6553200"/>
            <a:chExt cx="7010400" cy="45719"/>
          </a:xfrm>
        </p:grpSpPr>
        <p:sp>
          <p:nvSpPr>
            <p:cNvPr id="106" name="Google Shape;106;p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" name="Google Shape;109;p9"/>
          <p:cNvSpPr txBox="1"/>
          <p:nvPr>
            <p:ph idx="1" type="body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9"/>
          <p:cNvSpPr txBox="1"/>
          <p:nvPr>
            <p:ph idx="2" type="body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b="0" i="0" lang="en-US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113" name="Google Shape;113;p10"/>
          <p:cNvGrpSpPr/>
          <p:nvPr/>
        </p:nvGrpSpPr>
        <p:grpSpPr>
          <a:xfrm>
            <a:off x="2779184" y="6550026"/>
            <a:ext cx="9412817" cy="49213"/>
            <a:chOff x="2083888" y="6550671"/>
            <a:chExt cx="7060112" cy="48665"/>
          </a:xfrm>
        </p:grpSpPr>
        <p:sp>
          <p:nvSpPr>
            <p:cNvPr id="114" name="Google Shape;114;p10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0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icture 7.png" id="117" name="Google Shape;117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" name="Google Shape;118;p10"/>
          <p:cNvGrpSpPr/>
          <p:nvPr/>
        </p:nvGrpSpPr>
        <p:grpSpPr>
          <a:xfrm>
            <a:off x="2844800" y="6553200"/>
            <a:ext cx="9347201" cy="46038"/>
            <a:chOff x="1905000" y="6553200"/>
            <a:chExt cx="7010400" cy="45719"/>
          </a:xfrm>
        </p:grpSpPr>
        <p:sp>
          <p:nvSpPr>
            <p:cNvPr id="119" name="Google Shape;119;p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" name="Google Shape;122;p10"/>
          <p:cNvGrpSpPr/>
          <p:nvPr/>
        </p:nvGrpSpPr>
        <p:grpSpPr>
          <a:xfrm>
            <a:off x="0" y="1295400"/>
            <a:ext cx="9347201" cy="46038"/>
            <a:chOff x="1905000" y="6553200"/>
            <a:chExt cx="7010400" cy="45719"/>
          </a:xfrm>
        </p:grpSpPr>
        <p:sp>
          <p:nvSpPr>
            <p:cNvPr id="123" name="Google Shape;123;p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" name="Google Shape;126;p10"/>
          <p:cNvSpPr txBox="1"/>
          <p:nvPr>
            <p:ph idx="1" type="body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p10"/>
          <p:cNvSpPr txBox="1"/>
          <p:nvPr>
            <p:ph idx="2" type="body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6"/>
          <p:cNvSpPr txBox="1"/>
          <p:nvPr>
            <p:ph type="ctrTitle"/>
          </p:nvPr>
        </p:nvSpPr>
        <p:spPr>
          <a:xfrm>
            <a:off x="4572000" y="2549769"/>
            <a:ext cx="7330800" cy="160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Database systems</a:t>
            </a:r>
            <a:endParaRPr/>
          </a:p>
        </p:txBody>
      </p:sp>
      <p:sp>
        <p:nvSpPr>
          <p:cNvPr id="269" name="Google Shape;269;p26"/>
          <p:cNvSpPr txBox="1"/>
          <p:nvPr>
            <p:ph idx="1" type="subTitle"/>
          </p:nvPr>
        </p:nvSpPr>
        <p:spPr>
          <a:xfrm>
            <a:off x="5908431" y="4452630"/>
            <a:ext cx="5994300" cy="34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Amit Dua</a:t>
            </a:r>
            <a:endParaRPr/>
          </a:p>
        </p:txBody>
      </p:sp>
      <p:sp>
        <p:nvSpPr>
          <p:cNvPr id="270" name="Google Shape;270;p26"/>
          <p:cNvSpPr txBox="1"/>
          <p:nvPr>
            <p:ph idx="2" type="body"/>
          </p:nvPr>
        </p:nvSpPr>
        <p:spPr>
          <a:xfrm>
            <a:off x="5189412" y="4826977"/>
            <a:ext cx="6713400" cy="1108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Transactions</a:t>
            </a:r>
            <a:endParaRPr sz="3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5"/>
          <p:cNvSpPr txBox="1"/>
          <p:nvPr>
            <p:ph type="title"/>
          </p:nvPr>
        </p:nvSpPr>
        <p:spPr>
          <a:xfrm>
            <a:off x="838200" y="160569"/>
            <a:ext cx="9321900" cy="764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 Structure</a:t>
            </a:r>
            <a:endParaRPr/>
          </a:p>
        </p:txBody>
      </p:sp>
      <p:sp>
        <p:nvSpPr>
          <p:cNvPr id="333" name="Google Shape;333;p35"/>
          <p:cNvSpPr txBox="1"/>
          <p:nvPr>
            <p:ph idx="1" type="body"/>
          </p:nvPr>
        </p:nvSpPr>
        <p:spPr>
          <a:xfrm>
            <a:off x="857739" y="1600201"/>
            <a:ext cx="10160100" cy="27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Volatile storage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Non-volatile storage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Stable storage. Information residing in stable storage is never lost</a:t>
            </a:r>
            <a:endParaRPr sz="24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How will you create stable storage?</a:t>
            </a:r>
            <a:endParaRPr sz="2400"/>
          </a:p>
        </p:txBody>
      </p:sp>
      <p:sp>
        <p:nvSpPr>
          <p:cNvPr id="334" name="Google Shape;334;p35"/>
          <p:cNvSpPr txBox="1"/>
          <p:nvPr>
            <p:ph idx="2" type="body"/>
          </p:nvPr>
        </p:nvSpPr>
        <p:spPr>
          <a:xfrm>
            <a:off x="329247" y="1143001"/>
            <a:ext cx="11196900" cy="39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"/>
          <p:cNvSpPr txBox="1"/>
          <p:nvPr>
            <p:ph type="title"/>
          </p:nvPr>
        </p:nvSpPr>
        <p:spPr>
          <a:xfrm>
            <a:off x="838200" y="160569"/>
            <a:ext cx="9321900" cy="764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Important Terms</a:t>
            </a:r>
            <a:endParaRPr/>
          </a:p>
        </p:txBody>
      </p:sp>
      <p:sp>
        <p:nvSpPr>
          <p:cNvPr id="340" name="Google Shape;340;p36"/>
          <p:cNvSpPr txBox="1"/>
          <p:nvPr>
            <p:ph idx="1" type="body"/>
          </p:nvPr>
        </p:nvSpPr>
        <p:spPr>
          <a:xfrm>
            <a:off x="857739" y="1600201"/>
            <a:ext cx="10160100" cy="27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A transaction that completes its execution successfully is said to be committed.</a:t>
            </a:r>
            <a:endParaRPr sz="24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b="1" lang="en-US" sz="2400"/>
              <a:t>Active</a:t>
            </a:r>
            <a:r>
              <a:rPr lang="en-US" sz="2400"/>
              <a:t>, the initial state; the transaction stays in this state while it is executing.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en-US" sz="2400"/>
              <a:t>Partially committed,</a:t>
            </a:r>
            <a:r>
              <a:rPr lang="en-US" sz="2400"/>
              <a:t> after the final statement has been executed.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en-US" sz="2400"/>
              <a:t>Failed,</a:t>
            </a:r>
            <a:r>
              <a:rPr lang="en-US" sz="2400"/>
              <a:t> after the discovery that normal execution can no longer proceed.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en-US" sz="2400"/>
              <a:t>Aborted</a:t>
            </a:r>
            <a:r>
              <a:rPr lang="en-US" sz="2400"/>
              <a:t>, after the transaction has been rolled back and the database has been restored to its state prior to the start of the transaction.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en-US" sz="2400"/>
              <a:t>Committed</a:t>
            </a:r>
            <a:r>
              <a:rPr lang="en-US" sz="2400"/>
              <a:t>, after successful completion.</a:t>
            </a:r>
            <a:endParaRPr sz="2400"/>
          </a:p>
        </p:txBody>
      </p:sp>
      <p:sp>
        <p:nvSpPr>
          <p:cNvPr id="341" name="Google Shape;341;p36"/>
          <p:cNvSpPr txBox="1"/>
          <p:nvPr>
            <p:ph idx="2" type="body"/>
          </p:nvPr>
        </p:nvSpPr>
        <p:spPr>
          <a:xfrm>
            <a:off x="329247" y="1143001"/>
            <a:ext cx="11196900" cy="39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7"/>
          <p:cNvSpPr txBox="1"/>
          <p:nvPr>
            <p:ph type="title"/>
          </p:nvPr>
        </p:nvSpPr>
        <p:spPr>
          <a:xfrm>
            <a:off x="838200" y="160569"/>
            <a:ext cx="9321900" cy="764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Important terms</a:t>
            </a:r>
            <a:endParaRPr/>
          </a:p>
        </p:txBody>
      </p:sp>
      <p:sp>
        <p:nvSpPr>
          <p:cNvPr id="347" name="Google Shape;347;p37"/>
          <p:cNvSpPr txBox="1"/>
          <p:nvPr>
            <p:ph idx="1" type="body"/>
          </p:nvPr>
        </p:nvSpPr>
        <p:spPr>
          <a:xfrm>
            <a:off x="857739" y="1600201"/>
            <a:ext cx="10160100" cy="27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rolled back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Log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Aborted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Committed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Terminated: A transaction is said to have terminated if it has either committed or aborted.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observable external writes, such as writes to a user’s screen, or sending email</a:t>
            </a:r>
            <a:endParaRPr sz="2400"/>
          </a:p>
        </p:txBody>
      </p:sp>
      <p:sp>
        <p:nvSpPr>
          <p:cNvPr id="348" name="Google Shape;348;p37"/>
          <p:cNvSpPr txBox="1"/>
          <p:nvPr>
            <p:ph idx="2" type="body"/>
          </p:nvPr>
        </p:nvSpPr>
        <p:spPr>
          <a:xfrm>
            <a:off x="329247" y="1143001"/>
            <a:ext cx="11196900" cy="39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8"/>
          <p:cNvSpPr txBox="1"/>
          <p:nvPr>
            <p:ph type="title"/>
          </p:nvPr>
        </p:nvSpPr>
        <p:spPr>
          <a:xfrm>
            <a:off x="838200" y="160569"/>
            <a:ext cx="9321900" cy="764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Concurrency</a:t>
            </a:r>
            <a:endParaRPr/>
          </a:p>
        </p:txBody>
      </p:sp>
      <p:sp>
        <p:nvSpPr>
          <p:cNvPr id="354" name="Google Shape;354;p38"/>
          <p:cNvSpPr txBox="1"/>
          <p:nvPr>
            <p:ph idx="1" type="body"/>
          </p:nvPr>
        </p:nvSpPr>
        <p:spPr>
          <a:xfrm>
            <a:off x="857739" y="1600201"/>
            <a:ext cx="10160100" cy="27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457200" lvl="0" marL="6096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Improved throughput and resource utilization</a:t>
            </a:r>
            <a:endParaRPr sz="2400"/>
          </a:p>
          <a:p>
            <a:pPr indent="-457200" lvl="0" marL="6096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Reduced waiting time.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Average response time: the average time for a transaction to be completed after it has been submitted.</a:t>
            </a:r>
            <a:endParaRPr sz="2400"/>
          </a:p>
        </p:txBody>
      </p:sp>
      <p:sp>
        <p:nvSpPr>
          <p:cNvPr id="355" name="Google Shape;355;p38"/>
          <p:cNvSpPr txBox="1"/>
          <p:nvPr>
            <p:ph idx="2" type="body"/>
          </p:nvPr>
        </p:nvSpPr>
        <p:spPr>
          <a:xfrm>
            <a:off x="329247" y="1143001"/>
            <a:ext cx="11196900" cy="39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9"/>
          <p:cNvSpPr txBox="1"/>
          <p:nvPr>
            <p:ph type="title"/>
          </p:nvPr>
        </p:nvSpPr>
        <p:spPr>
          <a:xfrm>
            <a:off x="838200" y="160569"/>
            <a:ext cx="9321900" cy="764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Concurrent execution</a:t>
            </a:r>
            <a:endParaRPr/>
          </a:p>
        </p:txBody>
      </p:sp>
      <p:sp>
        <p:nvSpPr>
          <p:cNvPr id="361" name="Google Shape;361;p39"/>
          <p:cNvSpPr txBox="1"/>
          <p:nvPr>
            <p:ph idx="1" type="body"/>
          </p:nvPr>
        </p:nvSpPr>
        <p:spPr>
          <a:xfrm>
            <a:off x="857739" y="1600201"/>
            <a:ext cx="10160100" cy="27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000000"/>
                </a:solidFill>
              </a:rPr>
              <a:t>T1: </a:t>
            </a:r>
            <a:endParaRPr sz="37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000000"/>
                </a:solidFill>
              </a:rPr>
              <a:t>read(A);</a:t>
            </a:r>
            <a:endParaRPr sz="37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000000"/>
                </a:solidFill>
              </a:rPr>
              <a:t>A := A − 50;</a:t>
            </a:r>
            <a:endParaRPr sz="37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000000"/>
                </a:solidFill>
              </a:rPr>
              <a:t>write(A); </a:t>
            </a:r>
            <a:endParaRPr sz="37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000000"/>
                </a:solidFill>
              </a:rPr>
              <a:t>read(B);</a:t>
            </a:r>
            <a:endParaRPr sz="37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000000"/>
                </a:solidFill>
              </a:rPr>
              <a:t>B := B + 50; </a:t>
            </a:r>
            <a:endParaRPr sz="37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000000"/>
                </a:solidFill>
              </a:rPr>
              <a:t>write(B).</a:t>
            </a:r>
            <a:endParaRPr sz="3700"/>
          </a:p>
        </p:txBody>
      </p:sp>
      <p:sp>
        <p:nvSpPr>
          <p:cNvPr id="362" name="Google Shape;362;p39"/>
          <p:cNvSpPr txBox="1"/>
          <p:nvPr/>
        </p:nvSpPr>
        <p:spPr>
          <a:xfrm>
            <a:off x="4502433" y="1536633"/>
            <a:ext cx="4800900" cy="4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T2: </a:t>
            </a:r>
            <a:endParaRPr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read(A);</a:t>
            </a:r>
            <a:endParaRPr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temp := A * 0.1;</a:t>
            </a:r>
            <a:endParaRPr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A := A − temp; </a:t>
            </a:r>
            <a:endParaRPr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write(A); </a:t>
            </a:r>
            <a:endParaRPr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read(B);</a:t>
            </a:r>
            <a:endParaRPr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B := B + temp; </a:t>
            </a:r>
            <a:endParaRPr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write(B).</a:t>
            </a:r>
            <a:endParaRPr sz="3700"/>
          </a:p>
        </p:txBody>
      </p:sp>
      <p:sp>
        <p:nvSpPr>
          <p:cNvPr id="363" name="Google Shape;363;p39"/>
          <p:cNvSpPr txBox="1"/>
          <p:nvPr>
            <p:ph idx="2" type="body"/>
          </p:nvPr>
        </p:nvSpPr>
        <p:spPr>
          <a:xfrm>
            <a:off x="329247" y="1143001"/>
            <a:ext cx="11196900" cy="39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0"/>
          <p:cNvSpPr txBox="1"/>
          <p:nvPr>
            <p:ph type="title"/>
          </p:nvPr>
        </p:nvSpPr>
        <p:spPr>
          <a:xfrm>
            <a:off x="838200" y="160569"/>
            <a:ext cx="9321900" cy="764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Schedules</a:t>
            </a:r>
            <a:endParaRPr/>
          </a:p>
        </p:txBody>
      </p:sp>
      <p:sp>
        <p:nvSpPr>
          <p:cNvPr id="369" name="Google Shape;369;p40"/>
          <p:cNvSpPr txBox="1"/>
          <p:nvPr>
            <p:ph idx="1" type="body"/>
          </p:nvPr>
        </p:nvSpPr>
        <p:spPr>
          <a:xfrm>
            <a:off x="857748" y="1600200"/>
            <a:ext cx="8100300" cy="27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Schedules represent the chronological order in which instructions are executed in the system.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A schedule for a set of transactions must consist of all instructions of those transactions and they must preserve the order in which the instructions appear in each individual transaction.</a:t>
            </a:r>
            <a:endParaRPr sz="24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370" name="Google Shape;370;p40"/>
          <p:cNvPicPr preferRelativeResize="0"/>
          <p:nvPr/>
        </p:nvPicPr>
        <p:blipFill rotWithShape="1">
          <a:blip r:embed="rId3">
            <a:alphaModFix/>
          </a:blip>
          <a:srcRect b="33578" l="53003" r="25936" t="16303"/>
          <a:stretch/>
        </p:blipFill>
        <p:spPr>
          <a:xfrm>
            <a:off x="8844100" y="593367"/>
            <a:ext cx="3347901" cy="4979469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0"/>
          <p:cNvSpPr txBox="1"/>
          <p:nvPr>
            <p:ph idx="2" type="body"/>
          </p:nvPr>
        </p:nvSpPr>
        <p:spPr>
          <a:xfrm>
            <a:off x="329247" y="1143001"/>
            <a:ext cx="11196900" cy="39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1"/>
          <p:cNvSpPr txBox="1"/>
          <p:nvPr>
            <p:ph type="title"/>
          </p:nvPr>
        </p:nvSpPr>
        <p:spPr>
          <a:xfrm>
            <a:off x="838200" y="160569"/>
            <a:ext cx="9321900" cy="764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1"/>
          <p:cNvSpPr txBox="1"/>
          <p:nvPr>
            <p:ph idx="1" type="body"/>
          </p:nvPr>
        </p:nvSpPr>
        <p:spPr>
          <a:xfrm>
            <a:off x="857739" y="1600201"/>
            <a:ext cx="10160100" cy="27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41"/>
          <p:cNvPicPr preferRelativeResize="0"/>
          <p:nvPr/>
        </p:nvPicPr>
        <p:blipFill rotWithShape="1">
          <a:blip r:embed="rId3">
            <a:alphaModFix/>
          </a:blip>
          <a:srcRect b="31742" l="56536" r="21316" t="17387"/>
          <a:stretch/>
        </p:blipFill>
        <p:spPr>
          <a:xfrm>
            <a:off x="7305267" y="0"/>
            <a:ext cx="4711163" cy="6763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1"/>
          <p:cNvPicPr preferRelativeResize="0"/>
          <p:nvPr/>
        </p:nvPicPr>
        <p:blipFill rotWithShape="1">
          <a:blip r:embed="rId4">
            <a:alphaModFix/>
          </a:blip>
          <a:srcRect b="33578" l="53003" r="25936" t="16303"/>
          <a:stretch/>
        </p:blipFill>
        <p:spPr>
          <a:xfrm>
            <a:off x="415600" y="325000"/>
            <a:ext cx="3347901" cy="4979469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1"/>
          <p:cNvSpPr txBox="1"/>
          <p:nvPr>
            <p:ph idx="2" type="body"/>
          </p:nvPr>
        </p:nvSpPr>
        <p:spPr>
          <a:xfrm>
            <a:off x="329247" y="1143001"/>
            <a:ext cx="11196900" cy="39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2"/>
          <p:cNvSpPr txBox="1"/>
          <p:nvPr>
            <p:ph type="title"/>
          </p:nvPr>
        </p:nvSpPr>
        <p:spPr>
          <a:xfrm>
            <a:off x="838200" y="160569"/>
            <a:ext cx="9321900" cy="764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2"/>
          <p:cNvSpPr txBox="1"/>
          <p:nvPr>
            <p:ph idx="1" type="body"/>
          </p:nvPr>
        </p:nvSpPr>
        <p:spPr>
          <a:xfrm>
            <a:off x="857739" y="1600201"/>
            <a:ext cx="10160100" cy="27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7" name="Google Shape;387;p42"/>
          <p:cNvPicPr preferRelativeResize="0"/>
          <p:nvPr/>
        </p:nvPicPr>
        <p:blipFill rotWithShape="1">
          <a:blip r:embed="rId3">
            <a:alphaModFix/>
          </a:blip>
          <a:srcRect b="26083" l="53003" r="25800" t="23698"/>
          <a:stretch/>
        </p:blipFill>
        <p:spPr>
          <a:xfrm>
            <a:off x="415600" y="193800"/>
            <a:ext cx="4235899" cy="6272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2"/>
          <p:cNvPicPr preferRelativeResize="0"/>
          <p:nvPr/>
        </p:nvPicPr>
        <p:blipFill rotWithShape="1">
          <a:blip r:embed="rId4">
            <a:alphaModFix/>
          </a:blip>
          <a:srcRect b="18832" l="59118" r="21859" t="30298"/>
          <a:stretch/>
        </p:blipFill>
        <p:spPr>
          <a:xfrm>
            <a:off x="8140134" y="193800"/>
            <a:ext cx="3935933" cy="657857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2"/>
          <p:cNvSpPr txBox="1"/>
          <p:nvPr>
            <p:ph idx="2" type="body"/>
          </p:nvPr>
        </p:nvSpPr>
        <p:spPr>
          <a:xfrm>
            <a:off x="329247" y="1143001"/>
            <a:ext cx="11196900" cy="39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3"/>
          <p:cNvSpPr txBox="1"/>
          <p:nvPr>
            <p:ph type="title"/>
          </p:nvPr>
        </p:nvSpPr>
        <p:spPr>
          <a:xfrm>
            <a:off x="838200" y="160569"/>
            <a:ext cx="9321900" cy="764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Conflict serializability</a:t>
            </a:r>
            <a:endParaRPr/>
          </a:p>
        </p:txBody>
      </p:sp>
      <p:sp>
        <p:nvSpPr>
          <p:cNvPr id="395" name="Google Shape;395;p43"/>
          <p:cNvSpPr txBox="1"/>
          <p:nvPr>
            <p:ph idx="1" type="body"/>
          </p:nvPr>
        </p:nvSpPr>
        <p:spPr>
          <a:xfrm>
            <a:off x="857739" y="1600201"/>
            <a:ext cx="10160100" cy="27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We continue to swap nonconflicting instructions: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• Swap the read(B) instruction of T1 with the read(A) instruction of T2. 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• Swap the write(B) instruction of T1 with the write(A) instruction of T2. 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• Swap the write(B) instruction of T1 with the read(A) instruction of T2.</a:t>
            </a:r>
            <a:endParaRPr sz="2400"/>
          </a:p>
        </p:txBody>
      </p:sp>
      <p:sp>
        <p:nvSpPr>
          <p:cNvPr id="396" name="Google Shape;396;p43"/>
          <p:cNvSpPr txBox="1"/>
          <p:nvPr>
            <p:ph idx="2" type="body"/>
          </p:nvPr>
        </p:nvSpPr>
        <p:spPr>
          <a:xfrm>
            <a:off x="329247" y="1143001"/>
            <a:ext cx="11196900" cy="39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7"/>
          <p:cNvSpPr txBox="1"/>
          <p:nvPr>
            <p:ph type="title"/>
          </p:nvPr>
        </p:nvSpPr>
        <p:spPr>
          <a:xfrm>
            <a:off x="838200" y="160569"/>
            <a:ext cx="9321900" cy="764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276" name="Google Shape;276;p27"/>
          <p:cNvSpPr txBox="1"/>
          <p:nvPr>
            <p:ph idx="1" type="body"/>
          </p:nvPr>
        </p:nvSpPr>
        <p:spPr>
          <a:xfrm>
            <a:off x="857739" y="1600201"/>
            <a:ext cx="10160100" cy="27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6096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Transactions</a:t>
            </a:r>
            <a:endParaRPr sz="2400"/>
          </a:p>
          <a:p>
            <a:pPr indent="-457200" lvl="1" marL="1219200" rtl="0" algn="l"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ACID Properties</a:t>
            </a:r>
            <a:endParaRPr sz="2400"/>
          </a:p>
          <a:p>
            <a:pPr indent="-457200" lvl="0" marL="6096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Read and Write operations</a:t>
            </a:r>
            <a:endParaRPr sz="2400"/>
          </a:p>
          <a:p>
            <a:pPr indent="-457200" lvl="0" marL="6096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Storage structure</a:t>
            </a:r>
            <a:endParaRPr sz="2400"/>
          </a:p>
          <a:p>
            <a:pPr indent="-457200" lvl="0" marL="6096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Schedules</a:t>
            </a:r>
            <a:endParaRPr sz="2400"/>
          </a:p>
          <a:p>
            <a:pPr indent="-457200" lvl="0" marL="6096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Concurrency and serializability</a:t>
            </a:r>
            <a:endParaRPr sz="2400"/>
          </a:p>
          <a:p>
            <a:pPr indent="-457200" lvl="0" marL="6096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Concurrency control policy </a:t>
            </a:r>
            <a:endParaRPr sz="2400"/>
          </a:p>
          <a:p>
            <a:pPr indent="-457200" lvl="1" marL="1219200" rtl="0" algn="l"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Locks</a:t>
            </a:r>
            <a:endParaRPr sz="2400"/>
          </a:p>
          <a:p>
            <a:pPr indent="-457200" lvl="1" marL="1219200" rtl="0" algn="l"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Timestamps</a:t>
            </a:r>
            <a:endParaRPr sz="2400"/>
          </a:p>
          <a:p>
            <a:pPr indent="-457200" lvl="1" marL="1219200" rtl="0" algn="l"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Snapshot isolation˛</a:t>
            </a:r>
            <a:endParaRPr sz="2400"/>
          </a:p>
        </p:txBody>
      </p:sp>
      <p:sp>
        <p:nvSpPr>
          <p:cNvPr id="277" name="Google Shape;277;p27"/>
          <p:cNvSpPr txBox="1"/>
          <p:nvPr>
            <p:ph idx="2" type="body"/>
          </p:nvPr>
        </p:nvSpPr>
        <p:spPr>
          <a:xfrm>
            <a:off x="329247" y="1143001"/>
            <a:ext cx="11196900" cy="39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8"/>
          <p:cNvSpPr txBox="1"/>
          <p:nvPr>
            <p:ph type="title"/>
          </p:nvPr>
        </p:nvSpPr>
        <p:spPr>
          <a:xfrm>
            <a:off x="838200" y="160569"/>
            <a:ext cx="9321900" cy="764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Transaction</a:t>
            </a:r>
            <a:endParaRPr/>
          </a:p>
        </p:txBody>
      </p:sp>
      <p:sp>
        <p:nvSpPr>
          <p:cNvPr id="283" name="Google Shape;283;p28"/>
          <p:cNvSpPr txBox="1"/>
          <p:nvPr>
            <p:ph idx="1" type="body"/>
          </p:nvPr>
        </p:nvSpPr>
        <p:spPr>
          <a:xfrm>
            <a:off x="857739" y="1600201"/>
            <a:ext cx="10160100" cy="27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Collections of operations that form a single logical unit of work are called transactions.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avoids the introduction of inconsistency</a:t>
            </a:r>
            <a:endParaRPr sz="2400"/>
          </a:p>
        </p:txBody>
      </p:sp>
      <p:sp>
        <p:nvSpPr>
          <p:cNvPr id="284" name="Google Shape;284;p28"/>
          <p:cNvSpPr txBox="1"/>
          <p:nvPr>
            <p:ph idx="2" type="body"/>
          </p:nvPr>
        </p:nvSpPr>
        <p:spPr>
          <a:xfrm>
            <a:off x="329247" y="1143001"/>
            <a:ext cx="11196900" cy="39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9"/>
          <p:cNvSpPr txBox="1"/>
          <p:nvPr>
            <p:ph type="title"/>
          </p:nvPr>
        </p:nvSpPr>
        <p:spPr>
          <a:xfrm>
            <a:off x="838200" y="160569"/>
            <a:ext cx="9321900" cy="764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Atomicity</a:t>
            </a:r>
            <a:endParaRPr/>
          </a:p>
        </p:txBody>
      </p:sp>
      <p:sp>
        <p:nvSpPr>
          <p:cNvPr id="290" name="Google Shape;290;p29"/>
          <p:cNvSpPr txBox="1"/>
          <p:nvPr>
            <p:ph idx="1" type="body"/>
          </p:nvPr>
        </p:nvSpPr>
        <p:spPr>
          <a:xfrm>
            <a:off x="857739" y="1600201"/>
            <a:ext cx="10160100" cy="27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Since a transaction is indivisible, it either executes in its entirety or not at all.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“all-or-none” property is referred to as atomicity.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E.g. Money withdrawal from ATM</a:t>
            </a:r>
            <a:endParaRPr sz="2400"/>
          </a:p>
        </p:txBody>
      </p:sp>
      <p:sp>
        <p:nvSpPr>
          <p:cNvPr id="291" name="Google Shape;291;p29"/>
          <p:cNvSpPr txBox="1"/>
          <p:nvPr>
            <p:ph idx="2" type="body"/>
          </p:nvPr>
        </p:nvSpPr>
        <p:spPr>
          <a:xfrm>
            <a:off x="329247" y="1143001"/>
            <a:ext cx="11196900" cy="39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 txBox="1"/>
          <p:nvPr>
            <p:ph type="title"/>
          </p:nvPr>
        </p:nvSpPr>
        <p:spPr>
          <a:xfrm>
            <a:off x="838200" y="160569"/>
            <a:ext cx="9321900" cy="764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0"/>
          <p:cNvSpPr txBox="1"/>
          <p:nvPr>
            <p:ph idx="1" type="body"/>
          </p:nvPr>
        </p:nvSpPr>
        <p:spPr>
          <a:xfrm>
            <a:off x="857739" y="1600201"/>
            <a:ext cx="10160100" cy="27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the database system must take special actions to ensure that transactions operate properly without interference from concurrently executing database statements. –isolation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a transaction’s actions must persist across crashes. This property is referred to as durability.</a:t>
            </a:r>
            <a:endParaRPr sz="2400"/>
          </a:p>
        </p:txBody>
      </p:sp>
      <p:sp>
        <p:nvSpPr>
          <p:cNvPr id="298" name="Google Shape;298;p30"/>
          <p:cNvSpPr txBox="1"/>
          <p:nvPr>
            <p:ph idx="2" type="body"/>
          </p:nvPr>
        </p:nvSpPr>
        <p:spPr>
          <a:xfrm>
            <a:off x="329247" y="1143001"/>
            <a:ext cx="11196900" cy="39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1"/>
          <p:cNvSpPr txBox="1"/>
          <p:nvPr>
            <p:ph type="title"/>
          </p:nvPr>
        </p:nvSpPr>
        <p:spPr>
          <a:xfrm>
            <a:off x="838200" y="160569"/>
            <a:ext cx="9321900" cy="764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consistency.</a:t>
            </a:r>
            <a:endParaRPr/>
          </a:p>
        </p:txBody>
      </p:sp>
      <p:sp>
        <p:nvSpPr>
          <p:cNvPr id="304" name="Google Shape;304;p31"/>
          <p:cNvSpPr txBox="1"/>
          <p:nvPr>
            <p:ph idx="1" type="body"/>
          </p:nvPr>
        </p:nvSpPr>
        <p:spPr>
          <a:xfrm>
            <a:off x="857739" y="1600201"/>
            <a:ext cx="10160100" cy="27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This consistency requirement goes beyond the data-integrity constraints we have seen earlier (such as primary-key constraints, referential integrity, check constraints, and the like).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application-dependent consistency constraints</a:t>
            </a:r>
            <a:endParaRPr sz="2400"/>
          </a:p>
        </p:txBody>
      </p:sp>
      <p:sp>
        <p:nvSpPr>
          <p:cNvPr id="305" name="Google Shape;305;p31"/>
          <p:cNvSpPr txBox="1"/>
          <p:nvPr>
            <p:ph idx="2" type="body"/>
          </p:nvPr>
        </p:nvSpPr>
        <p:spPr>
          <a:xfrm>
            <a:off x="329247" y="1143001"/>
            <a:ext cx="11196900" cy="39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2"/>
          <p:cNvSpPr txBox="1"/>
          <p:nvPr>
            <p:ph type="title"/>
          </p:nvPr>
        </p:nvSpPr>
        <p:spPr>
          <a:xfrm>
            <a:off x="838200" y="160569"/>
            <a:ext cx="9321900" cy="764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ACID properties</a:t>
            </a:r>
            <a:endParaRPr/>
          </a:p>
        </p:txBody>
      </p:sp>
      <p:sp>
        <p:nvSpPr>
          <p:cNvPr id="311" name="Google Shape;311;p32"/>
          <p:cNvSpPr txBox="1"/>
          <p:nvPr>
            <p:ph idx="1" type="body"/>
          </p:nvPr>
        </p:nvSpPr>
        <p:spPr>
          <a:xfrm>
            <a:off x="857739" y="1600201"/>
            <a:ext cx="10160100" cy="27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What does it mean by following ACID properties while Shopping at Amazon?</a:t>
            </a:r>
            <a:endParaRPr sz="2800"/>
          </a:p>
        </p:txBody>
      </p:sp>
      <p:sp>
        <p:nvSpPr>
          <p:cNvPr id="312" name="Google Shape;312;p32"/>
          <p:cNvSpPr txBox="1"/>
          <p:nvPr>
            <p:ph idx="2" type="body"/>
          </p:nvPr>
        </p:nvSpPr>
        <p:spPr>
          <a:xfrm>
            <a:off x="329247" y="1143001"/>
            <a:ext cx="11196900" cy="39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3"/>
          <p:cNvSpPr txBox="1"/>
          <p:nvPr>
            <p:ph type="title"/>
          </p:nvPr>
        </p:nvSpPr>
        <p:spPr>
          <a:xfrm>
            <a:off x="838200" y="160569"/>
            <a:ext cx="9321900" cy="764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Read and Write</a:t>
            </a:r>
            <a:endParaRPr/>
          </a:p>
        </p:txBody>
      </p:sp>
      <p:sp>
        <p:nvSpPr>
          <p:cNvPr id="318" name="Google Shape;318;p33"/>
          <p:cNvSpPr txBox="1"/>
          <p:nvPr>
            <p:ph idx="1" type="body"/>
          </p:nvPr>
        </p:nvSpPr>
        <p:spPr>
          <a:xfrm>
            <a:off x="857739" y="1600201"/>
            <a:ext cx="10160100" cy="27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read(X), which transfers the data item X from the database to a variable, also called X, in a buffer in main memory belonging to the transaction that executed the read operation.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write(X), which transfers the value in the variable X in the main-memory buffer of the transaction that executed the write to the data item X in the database.</a:t>
            </a:r>
            <a:endParaRPr sz="2400"/>
          </a:p>
        </p:txBody>
      </p:sp>
      <p:sp>
        <p:nvSpPr>
          <p:cNvPr id="319" name="Google Shape;319;p33"/>
          <p:cNvSpPr txBox="1"/>
          <p:nvPr>
            <p:ph idx="2" type="body"/>
          </p:nvPr>
        </p:nvSpPr>
        <p:spPr>
          <a:xfrm>
            <a:off x="329247" y="1143001"/>
            <a:ext cx="11196900" cy="39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"/>
          <p:cNvSpPr txBox="1"/>
          <p:nvPr>
            <p:ph type="title"/>
          </p:nvPr>
        </p:nvSpPr>
        <p:spPr>
          <a:xfrm>
            <a:off x="838200" y="160569"/>
            <a:ext cx="9321900" cy="764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4"/>
          <p:cNvSpPr txBox="1"/>
          <p:nvPr>
            <p:ph idx="1" type="body"/>
          </p:nvPr>
        </p:nvSpPr>
        <p:spPr>
          <a:xfrm>
            <a:off x="857739" y="1600201"/>
            <a:ext cx="10160100" cy="27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How do you ensure ACID properties in Ti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Who will ensure in case of </a:t>
            </a:r>
            <a:endParaRPr sz="2400"/>
          </a:p>
          <a:p>
            <a:pPr indent="-457200" lvl="0" marL="6096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Failure or</a:t>
            </a:r>
            <a:endParaRPr sz="2400"/>
          </a:p>
          <a:p>
            <a:pPr indent="-457200" lvl="0" marL="6096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Multiple people running Ti</a:t>
            </a:r>
            <a:endParaRPr sz="2400"/>
          </a:p>
        </p:txBody>
      </p:sp>
      <p:sp>
        <p:nvSpPr>
          <p:cNvPr id="326" name="Google Shape;326;p34"/>
          <p:cNvSpPr txBox="1"/>
          <p:nvPr/>
        </p:nvSpPr>
        <p:spPr>
          <a:xfrm>
            <a:off x="6581867" y="1567033"/>
            <a:ext cx="3999900" cy="44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		 	 	 		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</a:rPr>
              <a:t>Ti: 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</a:rPr>
              <a:t>read(A);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</a:rPr>
              <a:t>A := A − 50;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</a:rPr>
              <a:t>write(A); 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</a:rPr>
              <a:t>read(B);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</a:rPr>
              <a:t>B := B + 50; 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</a:rPr>
              <a:t>write(B).</a:t>
            </a:r>
            <a:r>
              <a:rPr lang="en-US" sz="1500">
                <a:solidFill>
                  <a:schemeClr val="dk1"/>
                </a:solidFill>
              </a:rPr>
              <a:t>			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27" name="Google Shape;327;p34"/>
          <p:cNvSpPr txBox="1"/>
          <p:nvPr>
            <p:ph idx="2" type="body"/>
          </p:nvPr>
        </p:nvSpPr>
        <p:spPr>
          <a:xfrm>
            <a:off x="-99303" y="1171626"/>
            <a:ext cx="11196900" cy="39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